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Thin"/>
      <p:regular r:id="rId33"/>
      <p:bold r:id="rId34"/>
      <p:italic r:id="rId35"/>
      <p:boldItalic r:id="rId36"/>
    </p:embeddedFont>
    <p:embeddedFont>
      <p:font typeface="Roboto Black"/>
      <p:bold r:id="rId37"/>
      <p:boldItalic r:id="rId38"/>
    </p:embeddedFont>
    <p:embeddedFont>
      <p:font typeface="Roboto Medium"/>
      <p:regular r:id="rId39"/>
      <p:bold r:id="rId40"/>
      <p:italic r:id="rId41"/>
      <p:boldItalic r:id="rId42"/>
    </p:embeddedFont>
    <p:embeddedFont>
      <p:font typeface="Roboto"/>
      <p:regular r:id="rId43"/>
      <p:bold r:id="rId44"/>
      <p:italic r:id="rId45"/>
      <p:boldItalic r:id="rId46"/>
    </p:embeddedFont>
    <p:embeddedFont>
      <p:font typeface="Robo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864511-AB67-4C0D-B6E3-BA5662F765D7}">
  <a:tblStyle styleId="{5A864511-AB67-4C0D-B6E3-BA5662F765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42" Type="http://schemas.openxmlformats.org/officeDocument/2006/relationships/font" Target="fonts/RobotoMedium-boldItalic.fntdata"/><Relationship Id="rId41" Type="http://schemas.openxmlformats.org/officeDocument/2006/relationships/font" Target="fonts/RobotoMedium-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bold.fntdata"/><Relationship Id="rId47" Type="http://schemas.openxmlformats.org/officeDocument/2006/relationships/font" Target="fonts/RobotoLight-regular.fntdata"/><Relationship Id="rId49" Type="http://schemas.openxmlformats.org/officeDocument/2006/relationships/font" Target="fonts/Roboto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regular.fntdata"/><Relationship Id="rId32" Type="http://schemas.openxmlformats.org/officeDocument/2006/relationships/slide" Target="slides/slide26.xml"/><Relationship Id="rId35" Type="http://schemas.openxmlformats.org/officeDocument/2006/relationships/font" Target="fonts/RobotoThin-italic.fntdata"/><Relationship Id="rId34" Type="http://schemas.openxmlformats.org/officeDocument/2006/relationships/font" Target="fonts/RobotoThin-bold.fntdata"/><Relationship Id="rId37" Type="http://schemas.openxmlformats.org/officeDocument/2006/relationships/font" Target="fonts/RobotoBlack-bold.fntdata"/><Relationship Id="rId36" Type="http://schemas.openxmlformats.org/officeDocument/2006/relationships/font" Target="fonts/RobotoThin-boldItalic.fntdata"/><Relationship Id="rId39" Type="http://schemas.openxmlformats.org/officeDocument/2006/relationships/font" Target="fonts/RobotoMedium-regular.fntdata"/><Relationship Id="rId38" Type="http://schemas.openxmlformats.org/officeDocument/2006/relationships/font" Target="fonts/RobotoBlack-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oboto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d9b1acfeaf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d9b1acfeaf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d9b1acfea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d9b1acfea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d9b1acfeaf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d9b1acfea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d9b1acfeaf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d9b1acfeaf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5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7.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4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68.png"/><Relationship Id="rId4" Type="http://schemas.openxmlformats.org/officeDocument/2006/relationships/image" Target="../media/image54.png"/><Relationship Id="rId5" Type="http://schemas.openxmlformats.org/officeDocument/2006/relationships/image" Target="../media/image46.png"/><Relationship Id="rId6" Type="http://schemas.openxmlformats.org/officeDocument/2006/relationships/image" Target="../media/image61.png"/><Relationship Id="rId7"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73.png"/><Relationship Id="rId6" Type="http://schemas.openxmlformats.org/officeDocument/2006/relationships/image" Target="../media/image59.png"/><Relationship Id="rId7" Type="http://schemas.openxmlformats.org/officeDocument/2006/relationships/image" Target="../media/image6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6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image" Target="../media/image70.png"/><Relationship Id="rId7" Type="http://schemas.openxmlformats.org/officeDocument/2006/relationships/image" Target="../media/image80.png"/><Relationship Id="rId8" Type="http://schemas.openxmlformats.org/officeDocument/2006/relationships/image" Target="../media/image7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72.png"/><Relationship Id="rId4" Type="http://schemas.openxmlformats.org/officeDocument/2006/relationships/image" Target="../media/image74.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5.png"/><Relationship Id="rId8" Type="http://schemas.openxmlformats.org/officeDocument/2006/relationships/image" Target="../media/image7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83.png"/><Relationship Id="rId4" Type="http://schemas.openxmlformats.org/officeDocument/2006/relationships/image" Target="../media/image79.png"/><Relationship Id="rId5" Type="http://schemas.openxmlformats.org/officeDocument/2006/relationships/image" Target="../media/image87.png"/><Relationship Id="rId6" Type="http://schemas.openxmlformats.org/officeDocument/2006/relationships/image" Target="../media/image8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85.png"/><Relationship Id="rId4" Type="http://schemas.openxmlformats.org/officeDocument/2006/relationships/image" Target="../media/image86.png"/><Relationship Id="rId9" Type="http://schemas.openxmlformats.org/officeDocument/2006/relationships/image" Target="../media/image90.png"/><Relationship Id="rId5" Type="http://schemas.openxmlformats.org/officeDocument/2006/relationships/image" Target="../media/image88.png"/><Relationship Id="rId6" Type="http://schemas.openxmlformats.org/officeDocument/2006/relationships/image" Target="../media/image94.png"/><Relationship Id="rId7" Type="http://schemas.openxmlformats.org/officeDocument/2006/relationships/image" Target="../media/image93.png"/><Relationship Id="rId8" Type="http://schemas.openxmlformats.org/officeDocument/2006/relationships/image" Target="../media/image9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89.png"/><Relationship Id="rId4" Type="http://schemas.openxmlformats.org/officeDocument/2006/relationships/image" Target="../media/image92.png"/><Relationship Id="rId9" Type="http://schemas.openxmlformats.org/officeDocument/2006/relationships/image" Target="../media/image97.png"/><Relationship Id="rId5" Type="http://schemas.openxmlformats.org/officeDocument/2006/relationships/image" Target="../media/image103.png"/><Relationship Id="rId6" Type="http://schemas.openxmlformats.org/officeDocument/2006/relationships/image" Target="../media/image96.png"/><Relationship Id="rId7" Type="http://schemas.openxmlformats.org/officeDocument/2006/relationships/image" Target="../media/image98.png"/><Relationship Id="rId8" Type="http://schemas.openxmlformats.org/officeDocument/2006/relationships/image" Target="../media/image10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image" Target="../media/image1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 Id="rId3" Type="http://schemas.openxmlformats.org/officeDocument/2006/relationships/image" Target="../media/image10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 Id="rId3" Type="http://schemas.openxmlformats.org/officeDocument/2006/relationships/image" Target="../media/image1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0.png"/><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1.png"/><Relationship Id="rId4"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0.png"/><Relationship Id="rId4" Type="http://schemas.openxmlformats.org/officeDocument/2006/relationships/image" Target="../media/image1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0.png"/><Relationship Id="rId4" Type="http://schemas.openxmlformats.org/officeDocument/2006/relationships/image" Target="../media/image1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0.png"/><Relationship Id="rId4" Type="http://schemas.openxmlformats.org/officeDocument/2006/relationships/image" Target="../media/image1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0.png"/><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6.png"/><Relationship Id="rId4" Type="http://schemas.openxmlformats.org/officeDocument/2006/relationships/image" Target="../media/image1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WebDav poorly protected</a:t>
            </a:r>
            <a:endParaRPr/>
          </a:p>
        </p:txBody>
      </p:sp>
      <p:sp>
        <p:nvSpPr>
          <p:cNvPr id="1125" name="Google Shape;112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6" name="Google Shape;1126;p63"/>
          <p:cNvSpPr/>
          <p:nvPr/>
        </p:nvSpPr>
        <p:spPr>
          <a:xfrm flipH="1">
            <a:off x="1029050" y="917625"/>
            <a:ext cx="2428500" cy="2176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3"/>
          <p:cNvSpPr txBox="1"/>
          <p:nvPr/>
        </p:nvSpPr>
        <p:spPr>
          <a:xfrm>
            <a:off x="1057550" y="917625"/>
            <a:ext cx="2371500" cy="2107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The hash for the password for WebDav was easily cracked using an online tool “Crackstation”. Metasploit Venom was used to create a payload which was transferred to the WebDav folder. Metasploit was then used to use the payload to gain access to the machine using a reverse meterpreter shell</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
        <p:nvSpPr>
          <p:cNvPr id="1128" name="Google Shape;1128;p63"/>
          <p:cNvSpPr/>
          <p:nvPr/>
        </p:nvSpPr>
        <p:spPr>
          <a:xfrm>
            <a:off x="457181" y="887903"/>
            <a:ext cx="533372" cy="476599"/>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9" name="Google Shape;1129;p63"/>
          <p:cNvSpPr/>
          <p:nvPr/>
        </p:nvSpPr>
        <p:spPr>
          <a:xfrm>
            <a:off x="457181" y="3025128"/>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0" name="Google Shape;1130;p63"/>
          <p:cNvSpPr/>
          <p:nvPr/>
        </p:nvSpPr>
        <p:spPr>
          <a:xfrm flipH="1">
            <a:off x="1107075" y="3514588"/>
            <a:ext cx="2428500" cy="981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txBox="1"/>
          <p:nvPr/>
        </p:nvSpPr>
        <p:spPr>
          <a:xfrm>
            <a:off x="1067550" y="3409050"/>
            <a:ext cx="2428500" cy="981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A reverse meterpreter shell was created and full access to the target machine achieved</a:t>
            </a:r>
            <a:endParaRPr sz="1000">
              <a:latin typeface="Roboto"/>
              <a:ea typeface="Roboto"/>
              <a:cs typeface="Roboto"/>
              <a:sym typeface="Roboto"/>
            </a:endParaRPr>
          </a:p>
        </p:txBody>
      </p:sp>
      <p:sp>
        <p:nvSpPr>
          <p:cNvPr id="1132" name="Google Shape;1132;p63"/>
          <p:cNvSpPr/>
          <p:nvPr/>
        </p:nvSpPr>
        <p:spPr>
          <a:xfrm>
            <a:off x="3706969" y="887903"/>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3" name="Google Shape;1133;p63"/>
          <p:cNvSpPr/>
          <p:nvPr/>
        </p:nvSpPr>
        <p:spPr>
          <a:xfrm flipH="1">
            <a:off x="4286900" y="887900"/>
            <a:ext cx="4564200" cy="3853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3"/>
          <p:cNvSpPr txBox="1"/>
          <p:nvPr/>
        </p:nvSpPr>
        <p:spPr>
          <a:xfrm>
            <a:off x="4360025" y="917625"/>
            <a:ext cx="2999100" cy="1315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35" name="Google Shape;1135;p63"/>
          <p:cNvPicPr preferRelativeResize="0"/>
          <p:nvPr/>
        </p:nvPicPr>
        <p:blipFill>
          <a:blip r:embed="rId3">
            <a:alphaModFix/>
          </a:blip>
          <a:stretch>
            <a:fillRect/>
          </a:stretch>
        </p:blipFill>
        <p:spPr>
          <a:xfrm>
            <a:off x="4360025" y="927825"/>
            <a:ext cx="4292650" cy="1295400"/>
          </a:xfrm>
          <a:prstGeom prst="rect">
            <a:avLst/>
          </a:prstGeom>
          <a:noFill/>
          <a:ln>
            <a:noFill/>
          </a:ln>
        </p:spPr>
      </p:pic>
      <p:pic>
        <p:nvPicPr>
          <p:cNvPr id="1136" name="Google Shape;1136;p63"/>
          <p:cNvPicPr preferRelativeResize="0"/>
          <p:nvPr/>
        </p:nvPicPr>
        <p:blipFill>
          <a:blip r:embed="rId4">
            <a:alphaModFix/>
          </a:blip>
          <a:stretch>
            <a:fillRect/>
          </a:stretch>
        </p:blipFill>
        <p:spPr>
          <a:xfrm>
            <a:off x="4360025" y="2274700"/>
            <a:ext cx="4292650" cy="2221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Additional screen shots</a:t>
            </a:r>
            <a:endParaRPr/>
          </a:p>
        </p:txBody>
      </p:sp>
      <p:sp>
        <p:nvSpPr>
          <p:cNvPr id="1142" name="Google Shape;1142;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 </a:t>
            </a:r>
            <a:endParaRPr/>
          </a:p>
        </p:txBody>
      </p:sp>
      <p:sp>
        <p:nvSpPr>
          <p:cNvPr id="1143" name="Google Shape;1143;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4" name="Google Shape;1144;p64"/>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pic>
        <p:nvPicPr>
          <p:cNvPr id="1145" name="Google Shape;1145;p64"/>
          <p:cNvPicPr preferRelativeResize="0"/>
          <p:nvPr/>
        </p:nvPicPr>
        <p:blipFill>
          <a:blip r:embed="rId3">
            <a:alphaModFix/>
          </a:blip>
          <a:stretch>
            <a:fillRect/>
          </a:stretch>
        </p:blipFill>
        <p:spPr>
          <a:xfrm>
            <a:off x="143225" y="1347088"/>
            <a:ext cx="4387575" cy="3263250"/>
          </a:xfrm>
          <a:prstGeom prst="rect">
            <a:avLst/>
          </a:prstGeom>
          <a:noFill/>
          <a:ln>
            <a:noFill/>
          </a:ln>
        </p:spPr>
      </p:pic>
      <p:pic>
        <p:nvPicPr>
          <p:cNvPr id="1146" name="Google Shape;1146;p64"/>
          <p:cNvPicPr preferRelativeResize="0"/>
          <p:nvPr/>
        </p:nvPicPr>
        <p:blipFill>
          <a:blip r:embed="rId4">
            <a:alphaModFix/>
          </a:blip>
          <a:stretch>
            <a:fillRect/>
          </a:stretch>
        </p:blipFill>
        <p:spPr>
          <a:xfrm>
            <a:off x="4567425" y="1347100"/>
            <a:ext cx="4521651" cy="323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6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52" name="Google Shape;1152;p65"/>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3" name="Google Shape;1153;p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59" name="Google Shape;1159;p66"/>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60" name="Google Shape;1160;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1" name="Google Shape;1161;p66"/>
          <p:cNvSpPr/>
          <p:nvPr/>
        </p:nvSpPr>
        <p:spPr>
          <a:xfrm>
            <a:off x="413100" y="1467775"/>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1162" name="Google Shape;1162;p66"/>
          <p:cNvSpPr txBox="1"/>
          <p:nvPr>
            <p:ph idx="1" type="subTitle"/>
          </p:nvPr>
        </p:nvSpPr>
        <p:spPr>
          <a:xfrm>
            <a:off x="3712025" y="675975"/>
            <a:ext cx="4911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port scan occur?</a:t>
            </a:r>
            <a:endParaRPr sz="1200"/>
          </a:p>
          <a:p>
            <a:pPr indent="-167640" lvl="0" marL="320040" rtl="0" algn="l">
              <a:spcBef>
                <a:spcPts val="0"/>
              </a:spcBef>
              <a:spcAft>
                <a:spcPts val="0"/>
              </a:spcAft>
              <a:buSzPts val="1200"/>
              <a:buChar char="●"/>
            </a:pPr>
            <a:r>
              <a:rPr lang="en" sz="1200"/>
              <a:t>How many packets were sent, and from which IP?</a:t>
            </a:r>
            <a:endParaRPr sz="1200"/>
          </a:p>
          <a:p>
            <a:pPr indent="-167640" lvl="0" marL="320040" rtl="0" algn="l">
              <a:spcBef>
                <a:spcPts val="0"/>
              </a:spcBef>
              <a:spcAft>
                <a:spcPts val="0"/>
              </a:spcAft>
              <a:buSzPts val="1200"/>
              <a:buChar char="●"/>
            </a:pPr>
            <a:r>
              <a:rPr lang="en" sz="1200"/>
              <a:t>What indicates that this was a port scan?</a:t>
            </a:r>
            <a:endParaRPr sz="1200"/>
          </a:p>
        </p:txBody>
      </p:sp>
      <p:pic>
        <p:nvPicPr>
          <p:cNvPr id="1163" name="Google Shape;1163;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64" name="Google Shape;1164;p66"/>
          <p:cNvPicPr preferRelativeResize="0"/>
          <p:nvPr/>
        </p:nvPicPr>
        <p:blipFill>
          <a:blip r:embed="rId4">
            <a:alphaModFix/>
          </a:blip>
          <a:stretch>
            <a:fillRect/>
          </a:stretch>
        </p:blipFill>
        <p:spPr>
          <a:xfrm>
            <a:off x="413100" y="1467775"/>
            <a:ext cx="8296050" cy="2339925"/>
          </a:xfrm>
          <a:prstGeom prst="rect">
            <a:avLst/>
          </a:prstGeom>
          <a:noFill/>
          <a:ln>
            <a:noFill/>
          </a:ln>
        </p:spPr>
      </p:pic>
      <p:sp>
        <p:nvSpPr>
          <p:cNvPr id="1165" name="Google Shape;1165;p66"/>
          <p:cNvSpPr txBox="1"/>
          <p:nvPr/>
        </p:nvSpPr>
        <p:spPr>
          <a:xfrm>
            <a:off x="421050" y="3890100"/>
            <a:ext cx="84093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Unusual activity can be seen occurring between 2:26:00 and 2:27:30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Traffic is originating from one ip address, namely 192.168.1.8</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Traffic consists of only 1 packet at a time being sent to many different ports on the target machine</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1" name="Google Shape;1171;p67"/>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72" name="Google Shape;1172;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3" name="Google Shape;1173;p67"/>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74" name="Google Shape;1174;p67"/>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request occur? How many requests were made?</a:t>
            </a:r>
            <a:endParaRPr sz="1200"/>
          </a:p>
          <a:p>
            <a:pPr indent="-167640" lvl="0" marL="320040" rtl="0" algn="l">
              <a:spcBef>
                <a:spcPts val="0"/>
              </a:spcBef>
              <a:spcAft>
                <a:spcPts val="0"/>
              </a:spcAft>
              <a:buSzPts val="1200"/>
              <a:buChar char="●"/>
            </a:pPr>
            <a:r>
              <a:rPr lang="en" sz="1200"/>
              <a:t>Which files were requested? What did they contain?</a:t>
            </a:r>
            <a:endParaRPr sz="1200"/>
          </a:p>
        </p:txBody>
      </p:sp>
      <p:pic>
        <p:nvPicPr>
          <p:cNvPr id="1175" name="Google Shape;1175;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76" name="Google Shape;1176;p67"/>
          <p:cNvPicPr preferRelativeResize="0"/>
          <p:nvPr/>
        </p:nvPicPr>
        <p:blipFill>
          <a:blip r:embed="rId4">
            <a:alphaModFix/>
          </a:blip>
          <a:stretch>
            <a:fillRect/>
          </a:stretch>
        </p:blipFill>
        <p:spPr>
          <a:xfrm>
            <a:off x="408201" y="1467775"/>
            <a:ext cx="8373900" cy="2799677"/>
          </a:xfrm>
          <a:prstGeom prst="rect">
            <a:avLst/>
          </a:prstGeom>
          <a:noFill/>
          <a:ln>
            <a:noFill/>
          </a:ln>
        </p:spPr>
      </p:pic>
      <p:sp>
        <p:nvSpPr>
          <p:cNvPr id="1177" name="Google Shape;1177;p67"/>
          <p:cNvSpPr txBox="1"/>
          <p:nvPr/>
        </p:nvSpPr>
        <p:spPr>
          <a:xfrm>
            <a:off x="402750" y="3917550"/>
            <a:ext cx="83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Analysis: Finding the Request for the Hidden Directory (2)</a:t>
            </a:r>
            <a:endParaRPr/>
          </a:p>
        </p:txBody>
      </p:sp>
      <p:sp>
        <p:nvSpPr>
          <p:cNvPr id="1183" name="Google Shape;1183;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84" name="Google Shape;1184;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5" name="Google Shape;1185;p68"/>
          <p:cNvPicPr preferRelativeResize="0"/>
          <p:nvPr/>
        </p:nvPicPr>
        <p:blipFill>
          <a:blip r:embed="rId3">
            <a:alphaModFix/>
          </a:blip>
          <a:stretch>
            <a:fillRect/>
          </a:stretch>
        </p:blipFill>
        <p:spPr>
          <a:xfrm>
            <a:off x="628375" y="1183050"/>
            <a:ext cx="7435551" cy="1388975"/>
          </a:xfrm>
          <a:prstGeom prst="rect">
            <a:avLst/>
          </a:prstGeom>
          <a:noFill/>
          <a:ln>
            <a:noFill/>
          </a:ln>
        </p:spPr>
      </p:pic>
      <p:sp>
        <p:nvSpPr>
          <p:cNvPr id="1186" name="Google Shape;1186;p68"/>
          <p:cNvSpPr txBox="1"/>
          <p:nvPr/>
        </p:nvSpPr>
        <p:spPr>
          <a:xfrm>
            <a:off x="695650" y="2764250"/>
            <a:ext cx="7313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This request is out of sync with other logs as the lab was reset and logs have been lost and some activities appear out of order.</a:t>
            </a:r>
            <a:endParaRPr/>
          </a:p>
          <a:p>
            <a:pPr indent="-317500" lvl="0" marL="457200" rtl="0" algn="l">
              <a:spcBef>
                <a:spcPts val="0"/>
              </a:spcBef>
              <a:spcAft>
                <a:spcPts val="0"/>
              </a:spcAft>
              <a:buSzPts val="1400"/>
              <a:buChar char="●"/>
            </a:pPr>
            <a:r>
              <a:rPr lang="en"/>
              <a:t>This request </a:t>
            </a:r>
            <a:r>
              <a:rPr lang="en"/>
              <a:t>occurred</a:t>
            </a:r>
            <a:r>
              <a:rPr lang="en"/>
              <a:t> May 13 2021 at 04:33:47.000 and requested the file “connect_to_corp_server”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Analysis: Finding the Request for the Hidden Directory (3)</a:t>
            </a:r>
            <a:endParaRPr/>
          </a:p>
        </p:txBody>
      </p:sp>
      <p:sp>
        <p:nvSpPr>
          <p:cNvPr id="1192" name="Google Shape;1192;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 </a:t>
            </a:r>
            <a:endParaRPr/>
          </a:p>
        </p:txBody>
      </p:sp>
      <p:sp>
        <p:nvSpPr>
          <p:cNvPr id="1193" name="Google Shape;1193;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4" name="Google Shape;1194;p69"/>
          <p:cNvSpPr txBox="1"/>
          <p:nvPr>
            <p:ph idx="3" type="body"/>
          </p:nvPr>
        </p:nvSpPr>
        <p:spPr>
          <a:xfrm>
            <a:off x="0" y="4009075"/>
            <a:ext cx="9079800" cy="8571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Lab had to be reset and not all activities are shown in sequential order but we can see from the above the requested file (highlghted in yellow on the previous slide) . </a:t>
            </a:r>
            <a:endParaRPr/>
          </a:p>
          <a:p>
            <a:pPr indent="-317500" lvl="0" marL="457200" rtl="0" algn="l">
              <a:spcBef>
                <a:spcPts val="0"/>
              </a:spcBef>
              <a:spcAft>
                <a:spcPts val="0"/>
              </a:spcAft>
              <a:buSzPts val="1400"/>
              <a:buChar char="●"/>
            </a:pPr>
            <a:r>
              <a:rPr lang="en"/>
              <a:t>The file contained instructions and a login credentials to access the webdav folder (see above)</a:t>
            </a:r>
            <a:endParaRPr/>
          </a:p>
          <a:p>
            <a:pPr indent="0" lvl="0" marL="0" rtl="0" algn="l">
              <a:spcBef>
                <a:spcPts val="0"/>
              </a:spcBef>
              <a:spcAft>
                <a:spcPts val="800"/>
              </a:spcAft>
              <a:buNone/>
            </a:pPr>
            <a:r>
              <a:t/>
            </a:r>
            <a:endParaRPr/>
          </a:p>
        </p:txBody>
      </p:sp>
      <p:pic>
        <p:nvPicPr>
          <p:cNvPr id="1195" name="Google Shape;1195;p69"/>
          <p:cNvPicPr preferRelativeResize="0"/>
          <p:nvPr/>
        </p:nvPicPr>
        <p:blipFill>
          <a:blip r:embed="rId3">
            <a:alphaModFix/>
          </a:blip>
          <a:stretch>
            <a:fillRect/>
          </a:stretch>
        </p:blipFill>
        <p:spPr>
          <a:xfrm>
            <a:off x="366075" y="1040775"/>
            <a:ext cx="7218112" cy="2917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01" name="Google Shape;1201;p70"/>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202" name="Google Shape;1202;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3" name="Google Shape;1203;p70"/>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204" name="Google Shape;1204;p70"/>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in the attack?</a:t>
            </a:r>
            <a:endParaRPr sz="1200"/>
          </a:p>
          <a:p>
            <a:pPr indent="-167640" lvl="0" marL="320040" rtl="0" algn="l">
              <a:spcBef>
                <a:spcPts val="0"/>
              </a:spcBef>
              <a:spcAft>
                <a:spcPts val="0"/>
              </a:spcAft>
              <a:buSzPts val="1200"/>
              <a:buChar char="●"/>
            </a:pPr>
            <a:r>
              <a:rPr lang="en" sz="1200"/>
              <a:t>How many requests had been made before the attacker </a:t>
            </a:r>
            <a:br>
              <a:rPr lang="en" sz="1200"/>
            </a:br>
            <a:r>
              <a:rPr lang="en" sz="1200"/>
              <a:t>discovered the password?</a:t>
            </a:r>
            <a:endParaRPr sz="1200"/>
          </a:p>
        </p:txBody>
      </p:sp>
      <p:pic>
        <p:nvPicPr>
          <p:cNvPr id="1205" name="Google Shape;1205;p70"/>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06" name="Google Shape;1206;p70"/>
          <p:cNvPicPr preferRelativeResize="0"/>
          <p:nvPr/>
        </p:nvPicPr>
        <p:blipFill>
          <a:blip r:embed="rId4">
            <a:alphaModFix/>
          </a:blip>
          <a:stretch>
            <a:fillRect/>
          </a:stretch>
        </p:blipFill>
        <p:spPr>
          <a:xfrm>
            <a:off x="684888" y="1467787"/>
            <a:ext cx="7627776" cy="2278375"/>
          </a:xfrm>
          <a:prstGeom prst="rect">
            <a:avLst/>
          </a:prstGeom>
          <a:noFill/>
          <a:ln>
            <a:noFill/>
          </a:ln>
        </p:spPr>
      </p:pic>
      <p:sp>
        <p:nvSpPr>
          <p:cNvPr id="1207" name="Google Shape;1207;p70"/>
          <p:cNvSpPr txBox="1"/>
          <p:nvPr/>
        </p:nvSpPr>
        <p:spPr>
          <a:xfrm>
            <a:off x="686475" y="3862625"/>
            <a:ext cx="758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According to the above request from filebeat, 10,142 failed authentication requests were made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13" name="Google Shape;1213;p71"/>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214" name="Google Shape;1214;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5" name="Google Shape;1215;p71"/>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216" name="Google Shape;1216;p71"/>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to this directory?</a:t>
            </a:r>
            <a:endParaRPr sz="1200"/>
          </a:p>
          <a:p>
            <a:pPr indent="-167640" lvl="0" marL="320040" rtl="0" algn="l">
              <a:spcBef>
                <a:spcPts val="0"/>
              </a:spcBef>
              <a:spcAft>
                <a:spcPts val="0"/>
              </a:spcAft>
              <a:buSzPts val="1200"/>
              <a:buChar char="●"/>
            </a:pPr>
            <a:r>
              <a:rPr lang="en" sz="1200"/>
              <a:t>Which files were requested?</a:t>
            </a:r>
            <a:endParaRPr sz="1200"/>
          </a:p>
        </p:txBody>
      </p:sp>
      <p:pic>
        <p:nvPicPr>
          <p:cNvPr id="1217" name="Google Shape;1217;p71"/>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18" name="Google Shape;1218;p71"/>
          <p:cNvPicPr preferRelativeResize="0"/>
          <p:nvPr/>
        </p:nvPicPr>
        <p:blipFill>
          <a:blip r:embed="rId4">
            <a:alphaModFix/>
          </a:blip>
          <a:stretch>
            <a:fillRect/>
          </a:stretch>
        </p:blipFill>
        <p:spPr>
          <a:xfrm>
            <a:off x="423400" y="1386323"/>
            <a:ext cx="7971899" cy="2370865"/>
          </a:xfrm>
          <a:prstGeom prst="rect">
            <a:avLst/>
          </a:prstGeom>
          <a:noFill/>
          <a:ln>
            <a:noFill/>
          </a:ln>
        </p:spPr>
      </p:pic>
      <p:sp>
        <p:nvSpPr>
          <p:cNvPr id="1219" name="Google Shape;1219;p71"/>
          <p:cNvSpPr txBox="1"/>
          <p:nvPr/>
        </p:nvSpPr>
        <p:spPr>
          <a:xfrm>
            <a:off x="430200" y="3890100"/>
            <a:ext cx="7971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11 requests were made including 1 with code 200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Analysis: Finding the WebDAV Connection</a:t>
            </a:r>
            <a:endParaRPr/>
          </a:p>
        </p:txBody>
      </p:sp>
      <p:sp>
        <p:nvSpPr>
          <p:cNvPr id="1225" name="Google Shape;1225;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See http </a:t>
            </a:r>
            <a:r>
              <a:rPr lang="en"/>
              <a:t>request</a:t>
            </a:r>
            <a:r>
              <a:rPr lang="en"/>
              <a:t> to PUT file into the webdav folder</a:t>
            </a:r>
            <a:endParaRPr/>
          </a:p>
        </p:txBody>
      </p:sp>
      <p:sp>
        <p:nvSpPr>
          <p:cNvPr id="1226" name="Google Shape;1226;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7" name="Google Shape;1227;p72"/>
          <p:cNvSpPr txBox="1"/>
          <p:nvPr>
            <p:ph idx="3" type="body"/>
          </p:nvPr>
        </p:nvSpPr>
        <p:spPr>
          <a:xfrm>
            <a:off x="0" y="4215800"/>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As seen above, the hack.php file was placed into the webdav folder. This file is a payload created by msfvenom and </a:t>
            </a:r>
            <a:r>
              <a:rPr lang="en"/>
              <a:t>results</a:t>
            </a:r>
            <a:r>
              <a:rPr lang="en"/>
              <a:t> in a meterpreter session being established on the target machine.</a:t>
            </a:r>
            <a:endParaRPr/>
          </a:p>
        </p:txBody>
      </p:sp>
      <p:pic>
        <p:nvPicPr>
          <p:cNvPr id="1228" name="Google Shape;1228;p72"/>
          <p:cNvPicPr preferRelativeResize="0"/>
          <p:nvPr/>
        </p:nvPicPr>
        <p:blipFill>
          <a:blip r:embed="rId3">
            <a:alphaModFix/>
          </a:blip>
          <a:stretch>
            <a:fillRect/>
          </a:stretch>
        </p:blipFill>
        <p:spPr>
          <a:xfrm>
            <a:off x="309650" y="1132300"/>
            <a:ext cx="8048625" cy="1581150"/>
          </a:xfrm>
          <a:prstGeom prst="rect">
            <a:avLst/>
          </a:prstGeom>
          <a:noFill/>
          <a:ln>
            <a:noFill/>
          </a:ln>
        </p:spPr>
      </p:pic>
      <p:pic>
        <p:nvPicPr>
          <p:cNvPr id="1229" name="Google Shape;1229;p72"/>
          <p:cNvPicPr preferRelativeResize="0"/>
          <p:nvPr/>
        </p:nvPicPr>
        <p:blipFill>
          <a:blip r:embed="rId4">
            <a:alphaModFix/>
          </a:blip>
          <a:stretch>
            <a:fillRect/>
          </a:stretch>
        </p:blipFill>
        <p:spPr>
          <a:xfrm>
            <a:off x="309650" y="2713450"/>
            <a:ext cx="5749726" cy="143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id="1234" name="Google Shape;1234;p73"/>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35" name="Google Shape;1235;p73"/>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36" name="Google Shape;1236;p7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42" name="Google Shape;1242;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3" name="Google Shape;1243;p74"/>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000"/>
              <a:t>Alarms can be set if traffic from one ip address is coming in to many ports (incl. ones that are not open.)</a:t>
            </a:r>
            <a:endParaRPr sz="1000"/>
          </a:p>
          <a:p>
            <a:pPr indent="0" lvl="0" marL="0" rtl="0" algn="l">
              <a:spcBef>
                <a:spcPts val="0"/>
              </a:spcBef>
              <a:spcAft>
                <a:spcPts val="0"/>
              </a:spcAft>
              <a:buNone/>
            </a:pPr>
            <a:r>
              <a:rPr lang="en" sz="1000"/>
              <a:t>Also Alarms should be set to recognise known characteristics of an nmap scan eg: get / HNAP1 and POST /sdk</a:t>
            </a:r>
            <a:endParaRPr sz="10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threshold would you set to activate this alarm? </a:t>
            </a:r>
            <a:endParaRPr sz="1400"/>
          </a:p>
          <a:p>
            <a:pPr indent="0" lvl="0" marL="0" rtl="0" algn="l">
              <a:spcBef>
                <a:spcPts val="0"/>
              </a:spcBef>
              <a:spcAft>
                <a:spcPts val="0"/>
              </a:spcAft>
              <a:buNone/>
            </a:pPr>
            <a:r>
              <a:rPr lang="en" sz="1000"/>
              <a:t>Low, perhaps 3 or 4 (but should be reviewed after implementation to prevent alarm fatigue)</a:t>
            </a:r>
            <a:endParaRPr sz="1000"/>
          </a:p>
        </p:txBody>
      </p:sp>
      <p:sp>
        <p:nvSpPr>
          <p:cNvPr id="1244" name="Google Shape;1244;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100"/>
              <a:t>Ensure that all unused ports are closed</a:t>
            </a:r>
            <a:endParaRPr sz="1100"/>
          </a:p>
          <a:p>
            <a:pPr indent="0" lvl="0" marL="0" rtl="0" algn="l">
              <a:spcBef>
                <a:spcPts val="0"/>
              </a:spcBef>
              <a:spcAft>
                <a:spcPts val="0"/>
              </a:spcAft>
              <a:buNone/>
            </a:pPr>
            <a:r>
              <a:rPr lang="en" sz="1100"/>
              <a:t>Implement a host based WAF to identify if ports are being scanned by a single ip and blacklist that ip</a:t>
            </a:r>
            <a:endParaRPr sz="11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0" lvl="0" marL="0" rtl="0" algn="l">
              <a:spcBef>
                <a:spcPts val="0"/>
              </a:spcBef>
              <a:spcAft>
                <a:spcPts val="0"/>
              </a:spcAft>
              <a:buClr>
                <a:schemeClr val="dk1"/>
              </a:buClr>
              <a:buSzPts val="1100"/>
              <a:buFont typeface="Arial"/>
              <a:buNone/>
            </a:pPr>
            <a:r>
              <a:rPr lang="en" sz="1100"/>
              <a:t>As mentioned, instal a host based WAF and blacklist any ip’s that are identified as attempting to access many ports in a short space of time</a:t>
            </a:r>
            <a:endParaRPr sz="11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50" name="Google Shape;1250;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1" name="Google Shape;1251;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000"/>
              <a:t>The hidden directory should be accessible from only specified(trusted) ip addresses. An alarm should be raised for any attempts to access this directory from any other IP address especially repeated attempts</a:t>
            </a:r>
            <a:endParaRPr sz="10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rPr lang="en" sz="1100"/>
              <a:t>A low threshold should be set eg: more than 3 failed attempts to access the directory per a minute</a:t>
            </a:r>
            <a:endParaRPr sz="1100"/>
          </a:p>
        </p:txBody>
      </p:sp>
      <p:sp>
        <p:nvSpPr>
          <p:cNvPr id="1252" name="Google Shape;1252;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100"/>
              <a:t>There should be a lockout period set after a number of failed attempts.And/or the folder should be subjected to a whitelisting policy</a:t>
            </a:r>
            <a:r>
              <a:rPr lang="en" sz="1400"/>
              <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0" lvl="0" marL="0" rtl="0" algn="l">
              <a:spcBef>
                <a:spcPts val="0"/>
              </a:spcBef>
              <a:spcAft>
                <a:spcPts val="0"/>
              </a:spcAft>
              <a:buNone/>
            </a:pPr>
            <a:r>
              <a:rPr lang="en" sz="1000"/>
              <a:t>In addition to the above, the contents of the folder </a:t>
            </a:r>
            <a:r>
              <a:rPr lang="en" sz="1000"/>
              <a:t>could</a:t>
            </a:r>
            <a:r>
              <a:rPr lang="en" sz="1000"/>
              <a:t> be encrypted eg: using openssl</a:t>
            </a:r>
            <a:endParaRPr sz="1000"/>
          </a:p>
          <a:p>
            <a:pPr indent="0" lvl="0" marL="0" rtl="0" algn="l">
              <a:spcBef>
                <a:spcPts val="0"/>
              </a:spcBef>
              <a:spcAft>
                <a:spcPts val="0"/>
              </a:spcAft>
              <a:buNone/>
            </a:pPr>
            <a:r>
              <a:rPr lang="en" sz="800"/>
              <a:t>openssl enc -pbkdf2 -nosalt -aes-256-cbc -in connect_to_corp_server  -out </a:t>
            </a:r>
            <a:r>
              <a:rPr lang="en" sz="800">
                <a:solidFill>
                  <a:schemeClr val="dk1"/>
                </a:solidFill>
              </a:rPr>
              <a:t>connect_to_corp_server</a:t>
            </a:r>
            <a:r>
              <a:rPr lang="en" sz="800"/>
              <a:t>.enc -base64 -K 89E01536AC207279409D4DE1E5253E01F4A1769E696DB0D6062CA9B8F56767C8 -iv EE99333010B23C01E6364E035E97275C</a:t>
            </a:r>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58" name="Google Shape;1258;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9" name="Google Shape;1259;p76"/>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0" lvl="0" marL="0" rtl="0" algn="l">
              <a:spcBef>
                <a:spcPts val="0"/>
              </a:spcBef>
              <a:spcAft>
                <a:spcPts val="0"/>
              </a:spcAft>
              <a:buNone/>
            </a:pPr>
            <a:r>
              <a:rPr lang="en" sz="1100"/>
              <a:t>An alarm should be raised if there is an authorisation failure multiple times from the same source</a:t>
            </a:r>
            <a:r>
              <a:rPr lang="en" sz="1400"/>
              <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rPr lang="en" sz="1100"/>
              <a:t>3 failed attempts per minute would be a good starting point for this alarm - it can be altered in future if required</a:t>
            </a:r>
            <a:endParaRPr sz="1100"/>
          </a:p>
        </p:txBody>
      </p:sp>
      <p:sp>
        <p:nvSpPr>
          <p:cNvPr id="1260" name="Google Shape;1260;p7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brute force attacks?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000"/>
              <a:t>The host can be configured to lockout a source after a number of failed attempts. Or alternatively a delay could be set between attempts increasing each time. This would stop most brute force attempts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000"/>
              <a:t>See above for possible solutions</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66" name="Google Shape;1266;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7" name="Google Shape;1267;p7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000"/>
              <a:t>A whitelist can be set up for access to this directory and any attempt from another source could raise an alarm</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000"/>
              <a:t>Again, a low threshold would be required, maybe after 5 attempts in 5 minutes.</a:t>
            </a:r>
            <a:endParaRPr sz="1000"/>
          </a:p>
        </p:txBody>
      </p:sp>
      <p:sp>
        <p:nvSpPr>
          <p:cNvPr id="1268" name="Google Shape;1268;p7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000"/>
              <a:t>Access to the WebDav folder should be password protected and whitelisted to only allow access to authorised individuals. </a:t>
            </a:r>
            <a:endParaRPr sz="10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0" lvl="0" marL="0" rtl="0" algn="l">
              <a:spcBef>
                <a:spcPts val="0"/>
              </a:spcBef>
              <a:spcAft>
                <a:spcPts val="0"/>
              </a:spcAft>
              <a:buNone/>
            </a:pPr>
            <a:r>
              <a:rPr lang="en" sz="1000"/>
              <a:t>In addition to the above the webserver (incl. webdav) should be upgraded to use https instead of http.</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74" name="Google Shape;1274;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5" name="Google Shape;1275;p78"/>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000"/>
              <a:t>Any http “PUT” or “POST” request that uploads a file should be identified and an alarm raised, especially if from an unrecognised source. </a:t>
            </a:r>
            <a:endParaRPr sz="10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Clr>
                <a:schemeClr val="dk1"/>
              </a:buClr>
              <a:buSzPts val="1100"/>
              <a:buFont typeface="Arial"/>
              <a:buNone/>
            </a:pPr>
            <a:r>
              <a:rPr lang="en" sz="1100"/>
              <a:t>A low threshold is needed for this unless the webserver is intended to allow file sharing etc… The threshold would really depend on the intended use of the server.</a:t>
            </a:r>
            <a:endParaRPr sz="1100"/>
          </a:p>
          <a:p>
            <a:pPr indent="0" lvl="0" marL="0" rtl="0" algn="l">
              <a:spcBef>
                <a:spcPts val="0"/>
              </a:spcBef>
              <a:spcAft>
                <a:spcPts val="0"/>
              </a:spcAft>
              <a:buNone/>
            </a:pPr>
            <a:r>
              <a:t/>
            </a:r>
            <a:endParaRPr sz="1400"/>
          </a:p>
        </p:txBody>
      </p:sp>
      <p:sp>
        <p:nvSpPr>
          <p:cNvPr id="1276" name="Google Shape;1276;p78"/>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000"/>
              <a:t>Firstly HTTPS should be used not HTTP.</a:t>
            </a:r>
            <a:endParaRPr sz="1000"/>
          </a:p>
          <a:p>
            <a:pPr indent="0" lvl="0" marL="0" rtl="0" algn="l">
              <a:spcBef>
                <a:spcPts val="0"/>
              </a:spcBef>
              <a:spcAft>
                <a:spcPts val="0"/>
              </a:spcAft>
              <a:buNone/>
            </a:pPr>
            <a:r>
              <a:rPr lang="en" sz="1000"/>
              <a:t>Blacklisting or whitelisting can also be employed depending on the function of the server.</a:t>
            </a:r>
            <a:endParaRPr sz="1000"/>
          </a:p>
          <a:p>
            <a:pPr indent="0" lvl="0" marL="0" rtl="0" algn="l">
              <a:spcBef>
                <a:spcPts val="0"/>
              </a:spcBef>
              <a:spcAft>
                <a:spcPts val="0"/>
              </a:spcAft>
              <a:buNone/>
            </a:pPr>
            <a:r>
              <a:rPr lang="en" sz="1000"/>
              <a:t>A WAF could also be installed to prevent uploads.</a:t>
            </a:r>
            <a:endParaRPr sz="10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000"/>
              <a:t>See above</a:t>
            </a:r>
            <a:endParaRPr sz="1000"/>
          </a:p>
          <a:p>
            <a:pPr indent="0" lvl="0" marL="0" rtl="0" algn="l">
              <a:spcBef>
                <a:spcPts val="0"/>
              </a:spcBef>
              <a:spcAft>
                <a:spcPts val="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Range:192.168.1.1 - 254</a:t>
            </a:r>
            <a:endParaRPr/>
          </a:p>
          <a:p>
            <a:pPr indent="0" lvl="0" marL="0" rtl="0" algn="l">
              <a:spcBef>
                <a:spcPts val="0"/>
              </a:spcBef>
              <a:spcAft>
                <a:spcPts val="0"/>
              </a:spcAft>
              <a:buClr>
                <a:schemeClr val="dk1"/>
              </a:buClr>
              <a:buSzPts val="1100"/>
              <a:buFont typeface="Arial"/>
              <a:buNone/>
            </a:pPr>
            <a:r>
              <a:rPr lang="en"/>
              <a:t>Netmask:255.255.255.0</a:t>
            </a:r>
            <a:endParaRPr/>
          </a:p>
          <a:p>
            <a:pPr indent="0" lvl="0" marL="0" rtl="0" algn="l">
              <a:spcBef>
                <a:spcPts val="0"/>
              </a:spcBef>
              <a:spcAft>
                <a:spcPts val="0"/>
              </a:spcAft>
              <a:buClr>
                <a:schemeClr val="dk1"/>
              </a:buClr>
              <a:buSzPts val="1100"/>
              <a:buFont typeface="Arial"/>
              <a:buNone/>
            </a:pPr>
            <a:r>
              <a:rPr lang="en"/>
              <a:t>Gateway:192.168.1.1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ML-RefVm-726242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IPv4:192/168.1.8</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server1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4">
            <a:alphaModFix/>
          </a:blip>
          <a:stretch>
            <a:fillRect/>
          </a:stretch>
        </p:blipFill>
        <p:spPr>
          <a:xfrm>
            <a:off x="439350" y="961075"/>
            <a:ext cx="6013625" cy="3897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{5A864511-AB67-4C0D-B6E3-BA5662F765D7}</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ML-RefVm-726242</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Host VM machine and default gateway. This machine will be used to view log info via kibana.</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192.168.1.8</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machine will be used to identify and attack the target</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Server1 (Capstone)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the target machine. It simulates a company webserver and will send log information to the ELK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machine will collect the log information and make it available over http.</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{5A864511-AB67-4C0D-B6E3-BA5662F765D7}</a:tableStyleId>
              </a:tblPr>
              <a:tblGrid>
                <a:gridCol w="3272625"/>
                <a:gridCol w="2302375"/>
                <a:gridCol w="2787500"/>
              </a:tblGrid>
              <a:tr h="38727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883525">
                <a:tc>
                  <a:txBody>
                    <a:bodyPr/>
                    <a:lstStyle/>
                    <a:p>
                      <a:pPr indent="0" lvl="0" marL="0" rtl="0" algn="l">
                        <a:spcBef>
                          <a:spcPts val="0"/>
                        </a:spcBef>
                        <a:spcAft>
                          <a:spcPts val="0"/>
                        </a:spcAft>
                        <a:buNone/>
                      </a:pPr>
                      <a:r>
                        <a:rPr i="1" lang="en" sz="1200">
                          <a:latin typeface="Roboto"/>
                          <a:ea typeface="Roboto"/>
                          <a:cs typeface="Roboto"/>
                          <a:sym typeface="Roboto"/>
                        </a:rPr>
                        <a:t>HTTP Port 80 (Open)</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This is an insecure port and allows unrestricted access - it would be better to use HTTPS</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200">
                          <a:latin typeface="Roboto"/>
                          <a:ea typeface="Roboto"/>
                          <a:cs typeface="Roboto"/>
                          <a:sym typeface="Roboto"/>
                        </a:rPr>
                        <a:t>Attacker is able to connect directly using a web browser and explore the file structure</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47725">
                <a:tc>
                  <a:txBody>
                    <a:bodyPr/>
                    <a:lstStyle/>
                    <a:p>
                      <a:pPr indent="0" lvl="0" marL="0" rtl="0" algn="l">
                        <a:spcBef>
                          <a:spcPts val="0"/>
                        </a:spcBef>
                        <a:spcAft>
                          <a:spcPts val="0"/>
                        </a:spcAft>
                        <a:buNone/>
                      </a:pPr>
                      <a:r>
                        <a:rPr lang="en" sz="1200">
                          <a:latin typeface="Roboto"/>
                          <a:ea typeface="Roboto"/>
                          <a:cs typeface="Roboto"/>
                          <a:sym typeface="Roboto"/>
                        </a:rPr>
                        <a:t>Files are easily accessible, unencrypted and not protected by a password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Allows attacker to read potentially sensitive information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 was able to access sensitive information and discover the location of a secret folder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47725">
                <a:tc>
                  <a:txBody>
                    <a:bodyPr/>
                    <a:lstStyle/>
                    <a:p>
                      <a:pPr indent="0" lvl="0" marL="0" rtl="0" algn="l">
                        <a:spcBef>
                          <a:spcPts val="0"/>
                        </a:spcBef>
                        <a:spcAft>
                          <a:spcPts val="0"/>
                        </a:spcAft>
                        <a:buNone/>
                      </a:pPr>
                      <a:r>
                        <a:rPr lang="en" sz="1200">
                          <a:latin typeface="Roboto"/>
                          <a:ea typeface="Roboto"/>
                          <a:cs typeface="Roboto"/>
                          <a:sym typeface="Roboto"/>
                        </a:rPr>
                        <a:t>Passwords used are weak in strength</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Passwords used clear text with no special characters and were only 8 chars long</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Password was cracked using hydra - a tool that uses brute force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90350">
                <a:tc>
                  <a:txBody>
                    <a:bodyPr/>
                    <a:lstStyle/>
                    <a:p>
                      <a:pPr indent="0" lvl="0" marL="0" rtl="0" algn="l">
                        <a:spcBef>
                          <a:spcPts val="0"/>
                        </a:spcBef>
                        <a:spcAft>
                          <a:spcPts val="0"/>
                        </a:spcAft>
                        <a:buNone/>
                      </a:pPr>
                      <a:r>
                        <a:rPr lang="en" sz="1200">
                          <a:latin typeface="Roboto"/>
                          <a:ea typeface="Roboto"/>
                          <a:cs typeface="Roboto"/>
                          <a:sym typeface="Roboto"/>
                        </a:rPr>
                        <a:t>Webdav poorly protected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Webdav area accessible from anywhere. Password hash was broken by using online tool.</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Attacker could easily find out the password by cracking the hash online. Then a payload could be uploaded and a reverse meterpreter session established</a:t>
                      </a:r>
                      <a:endParaRPr sz="10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lang="en"/>
              <a:t>HTTP Port 80 (Open)</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52775" y="857200"/>
            <a:ext cx="2371500" cy="1521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Nmap was used to scan the ip range to check for machines on the network, and then to scan for open ports and service versions</a:t>
            </a:r>
            <a:endParaRPr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094" name="Google Shape;1094;p61"/>
          <p:cNvSpPr/>
          <p:nvPr/>
        </p:nvSpPr>
        <p:spPr>
          <a:xfrm>
            <a:off x="190906" y="857190"/>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a:off x="190897" y="2677036"/>
            <a:ext cx="533372" cy="396949"/>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1"/>
          <p:cNvSpPr txBox="1"/>
          <p:nvPr/>
        </p:nvSpPr>
        <p:spPr>
          <a:xfrm>
            <a:off x="724275" y="2616325"/>
            <a:ext cx="2428500" cy="1905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a:t>
            </a:r>
            <a:r>
              <a:rPr lang="en" sz="1100">
                <a:latin typeface="Roboto"/>
                <a:ea typeface="Roboto"/>
                <a:cs typeface="Roboto"/>
                <a:sym typeface="Roboto"/>
              </a:rPr>
              <a:t>t was discovered that 3 other machines were on the network and their ip addresses. It also showed which ports were open on which machines allowing the target machine to be identified and scanned in more detail..</a:t>
            </a:r>
            <a:endParaRPr sz="1100">
              <a:latin typeface="Roboto"/>
              <a:ea typeface="Roboto"/>
              <a:cs typeface="Roboto"/>
              <a:sym typeface="Roboto"/>
            </a:endParaRPr>
          </a:p>
        </p:txBody>
      </p:sp>
      <p:grpSp>
        <p:nvGrpSpPr>
          <p:cNvPr id="1098" name="Google Shape;1098;p61"/>
          <p:cNvGrpSpPr/>
          <p:nvPr/>
        </p:nvGrpSpPr>
        <p:grpSpPr>
          <a:xfrm>
            <a:off x="3415606" y="768840"/>
            <a:ext cx="3115667" cy="653292"/>
            <a:chOff x="-3087096" y="1222624"/>
            <a:chExt cx="4062148" cy="851639"/>
          </a:xfrm>
        </p:grpSpPr>
        <p:sp>
          <p:nvSpPr>
            <p:cNvPr id="1099" name="Google Shape;1099;p61"/>
            <p:cNvSpPr/>
            <p:nvPr/>
          </p:nvSpPr>
          <p:spPr>
            <a:xfrm>
              <a:off x="-3087096" y="1222624"/>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0" name="Google Shape;1100;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03" name="Google Shape;1103;p61"/>
          <p:cNvPicPr preferRelativeResize="0"/>
          <p:nvPr/>
        </p:nvPicPr>
        <p:blipFill>
          <a:blip r:embed="rId3">
            <a:alphaModFix/>
          </a:blip>
          <a:stretch>
            <a:fillRect/>
          </a:stretch>
        </p:blipFill>
        <p:spPr>
          <a:xfrm>
            <a:off x="3415600" y="1246725"/>
            <a:ext cx="5670350" cy="315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sz="1600">
                <a:solidFill>
                  <a:schemeClr val="dk1"/>
                </a:solidFill>
              </a:rPr>
              <a:t>Files are easily accessible, unencrypted and not protected by a password</a:t>
            </a:r>
            <a:endParaRPr sz="4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sp>
        <p:nvSpPr>
          <p:cNvPr id="1109" name="Google Shape;1109;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0" name="Google Shape;1110;p62"/>
          <p:cNvSpPr/>
          <p:nvPr/>
        </p:nvSpPr>
        <p:spPr>
          <a:xfrm flipH="1">
            <a:off x="1029050" y="1096150"/>
            <a:ext cx="2428500" cy="1356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2"/>
          <p:cNvSpPr txBox="1"/>
          <p:nvPr/>
        </p:nvSpPr>
        <p:spPr>
          <a:xfrm>
            <a:off x="990550" y="931450"/>
            <a:ext cx="2371500" cy="1521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Firefox was used to browse the site and read the files that were available. These gave away sensitive information about the location of the secret folder and the credentials required to access it.</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
        <p:nvSpPr>
          <p:cNvPr id="1112" name="Google Shape;1112;p62"/>
          <p:cNvSpPr/>
          <p:nvPr/>
        </p:nvSpPr>
        <p:spPr>
          <a:xfrm>
            <a:off x="457181" y="887903"/>
            <a:ext cx="533372" cy="476599"/>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3" name="Google Shape;1113;p62"/>
          <p:cNvSpPr/>
          <p:nvPr/>
        </p:nvSpPr>
        <p:spPr>
          <a:xfrm>
            <a:off x="457181" y="2333453"/>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4" name="Google Shape;1114;p62"/>
          <p:cNvSpPr/>
          <p:nvPr/>
        </p:nvSpPr>
        <p:spPr>
          <a:xfrm flipH="1">
            <a:off x="1088775" y="2810150"/>
            <a:ext cx="2428500" cy="1882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txBox="1"/>
          <p:nvPr/>
        </p:nvSpPr>
        <p:spPr>
          <a:xfrm>
            <a:off x="1029063" y="2752675"/>
            <a:ext cx="2428500" cy="16497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Location of the secret folder was located and the name of the user required to access it. Hydra was used to brute force attack the secret folder. The password was discovered and access to the folder was achieved.</a:t>
            </a:r>
            <a:endParaRPr sz="1000">
              <a:latin typeface="Roboto"/>
              <a:ea typeface="Roboto"/>
              <a:cs typeface="Roboto"/>
              <a:sym typeface="Roboto"/>
            </a:endParaRPr>
          </a:p>
        </p:txBody>
      </p:sp>
      <p:sp>
        <p:nvSpPr>
          <p:cNvPr id="1116" name="Google Shape;1116;p62"/>
          <p:cNvSpPr/>
          <p:nvPr/>
        </p:nvSpPr>
        <p:spPr>
          <a:xfrm>
            <a:off x="3517281" y="887903"/>
            <a:ext cx="533372" cy="476599"/>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7" name="Google Shape;1117;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19" name="Google Shape;1119;p62"/>
          <p:cNvPicPr preferRelativeResize="0"/>
          <p:nvPr/>
        </p:nvPicPr>
        <p:blipFill>
          <a:blip r:embed="rId3">
            <a:alphaModFix/>
          </a:blip>
          <a:stretch>
            <a:fillRect/>
          </a:stretch>
        </p:blipFill>
        <p:spPr>
          <a:xfrm>
            <a:off x="3496075" y="1440425"/>
            <a:ext cx="5475599" cy="2678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